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5"/>
  </p:notesMasterIdLst>
  <p:handoutMasterIdLst>
    <p:handoutMasterId r:id="rId16"/>
  </p:handoutMasterIdLst>
  <p:sldIdLst>
    <p:sldId id="256" r:id="rId2"/>
    <p:sldId id="261" r:id="rId3"/>
    <p:sldId id="271" r:id="rId4"/>
    <p:sldId id="257" r:id="rId5"/>
    <p:sldId id="264" r:id="rId6"/>
    <p:sldId id="266" r:id="rId7"/>
    <p:sldId id="270" r:id="rId8"/>
    <p:sldId id="269" r:id="rId9"/>
    <p:sldId id="267" r:id="rId10"/>
    <p:sldId id="272" r:id="rId11"/>
    <p:sldId id="268" r:id="rId12"/>
    <p:sldId id="278" r:id="rId13"/>
    <p:sldId id="27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0174"/>
    <p:restoredTop sz="94746"/>
  </p:normalViewPr>
  <p:slideViewPr>
    <p:cSldViewPr snapToGrid="0" snapToObjects="1">
      <p:cViewPr varScale="1">
        <p:scale>
          <a:sx n="94" d="100"/>
          <a:sy n="94" d="100"/>
        </p:scale>
        <p:origin x="944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6A5AA63-10DD-214E-9826-955EC6612CD7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7A803D-4235-0F41-9DBE-FDBEC19144DF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835F9D-6916-3C4D-B78D-64C905F25388}" type="datetimeFigureOut">
              <a:rPr lang="en-US" smtClean="0"/>
              <a:t>8/6/19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4676C0-6BD8-4747-AFEC-C1F6EBCFBA4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3CB3E89-B6AA-A345-825E-BCCB3103A30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906BDD-AA44-7C44-9BB3-98641D632F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99360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4333298-A0A7-DC4F-9AB4-12DC32E6C25C}" type="datetimeFigureOut">
              <a:rPr lang="en-US" smtClean="0"/>
              <a:t>8/6/19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39FB1E-116C-3A4C-BF3F-7AE2266D4E9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4388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EAF333-F237-F74C-9FE2-70D477AC6356}" type="datetime1">
              <a:rPr lang="en-US" smtClean="0"/>
              <a:t>8/6/19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4FE06F-D8BC-C64E-BF59-45B5D898F05D}" type="datetime1">
              <a:rPr lang="en-US" smtClean="0"/>
              <a:t>8/6/19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7FA8F-6EC7-7042-847D-E2B87A401013}" type="datetime1">
              <a:rPr lang="en-US" smtClean="0"/>
              <a:t>8/6/19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2B62B3-89B3-E648-9E6F-F0DCC329A036}" type="datetime1">
              <a:rPr lang="en-US" smtClean="0"/>
              <a:t>8/6/19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13347-D760-694C-9AE6-1A827FBF8B01}" type="datetime1">
              <a:rPr lang="en-US" smtClean="0"/>
              <a:t>8/6/19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4B4AD0-293A-B746-BD78-D33D3A96F5B2}" type="datetime1">
              <a:rPr lang="en-US" smtClean="0"/>
              <a:t>8/6/19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6BBE07-8B23-3F44-AFF8-194776669888}" type="datetime1">
              <a:rPr lang="en-US" smtClean="0"/>
              <a:t>8/6/19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8DF3FA-0A10-4D48-89DB-EBBFA26BA1FF}" type="datetime1">
              <a:rPr lang="en-US" smtClean="0"/>
              <a:t>8/6/19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D8C677-CE16-FC41-BFD3-E69D585D8461}" type="datetime1">
              <a:rPr lang="en-US" smtClean="0"/>
              <a:t>8/6/19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18286C-9CA3-A941-A621-0853A981D99A}" type="datetime1">
              <a:rPr lang="en-US" smtClean="0"/>
              <a:t>8/6/19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73ABE0C-5B0E-0246-8EC3-B92C61184FC0}" type="datetime1">
              <a:rPr lang="en-US" smtClean="0"/>
              <a:t>8/6/19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6CEBC3-CDE2-6643-B600-8A402C55E978}" type="datetime1">
              <a:rPr lang="en-US" smtClean="0"/>
              <a:t>8/6/19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FE3B86-53D7-9343-8195-A45F3B8C171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6537" y="802298"/>
            <a:ext cx="9648967" cy="2541431"/>
          </a:xfrm>
        </p:spPr>
        <p:txBody>
          <a:bodyPr>
            <a:noAutofit/>
          </a:bodyPr>
          <a:lstStyle/>
          <a:p>
            <a:pPr algn="ctr"/>
            <a:r>
              <a:rPr lang="en-US" sz="5000" dirty="0"/>
              <a:t>Overview</a:t>
            </a:r>
            <a:br>
              <a:rPr lang="en-US" sz="5000" dirty="0"/>
            </a:br>
            <a:r>
              <a:rPr lang="en-US" sz="3500" dirty="0"/>
              <a:t>Office of substance abuse prevention (OSAP) </a:t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E959F4-28BD-0246-A03B-9FD1C7B176E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802484" y="3660924"/>
            <a:ext cx="8637072" cy="977621"/>
          </a:xfrm>
        </p:spPr>
        <p:txBody>
          <a:bodyPr>
            <a:normAutofit/>
          </a:bodyPr>
          <a:lstStyle/>
          <a:p>
            <a:pPr algn="ctr"/>
            <a:r>
              <a:rPr lang="en-US" sz="3500" dirty="0"/>
              <a:t>grants and Team</a:t>
            </a:r>
          </a:p>
        </p:txBody>
      </p:sp>
      <p:sp>
        <p:nvSpPr>
          <p:cNvPr id="8" name="Slide Number Placeholder 7">
            <a:extLst>
              <a:ext uri="{FF2B5EF4-FFF2-40B4-BE49-F238E27FC236}">
                <a16:creationId xmlns:a16="http://schemas.microsoft.com/office/drawing/2014/main" id="{AEC54216-5F20-9448-BD87-18C949D4F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5145" y="5571941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098864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5AEF90-5CCF-2C47-BCD4-2D0DA27613BD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1447189" y="392653"/>
            <a:ext cx="9607550" cy="50165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Sor</a:t>
            </a:r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F4A36653-E610-8E40-966A-85761BFC9899}"/>
              </a:ext>
            </a:extLst>
          </p:cNvPr>
          <p:cNvSpPr/>
          <p:nvPr/>
        </p:nvSpPr>
        <p:spPr>
          <a:xfrm>
            <a:off x="1447191" y="3231243"/>
            <a:ext cx="2783615" cy="2363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PAX Good Behavior Game (PAX GBG)</a:t>
            </a:r>
          </a:p>
          <a:p>
            <a:pPr algn="ctr"/>
            <a:endParaRPr lang="en-US" dirty="0">
              <a:solidFill>
                <a:schemeClr val="tx1"/>
              </a:solidFill>
            </a:endParaRPr>
          </a:p>
          <a:p>
            <a:pPr algn="ctr"/>
            <a:r>
              <a:rPr lang="en-US" dirty="0">
                <a:solidFill>
                  <a:schemeClr val="tx1"/>
                </a:solidFill>
              </a:rPr>
              <a:t>Indigenous PAX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911DD2FE-FDBC-7A47-B596-AF9311E61196}"/>
              </a:ext>
            </a:extLst>
          </p:cNvPr>
          <p:cNvSpPr/>
          <p:nvPr/>
        </p:nvSpPr>
        <p:spPr>
          <a:xfrm>
            <a:off x="4859157" y="3231243"/>
            <a:ext cx="2783615" cy="2363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Overdose Prevention Education and Harm Reduction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25AE46E-0CE8-6846-9B4D-2CD8F6FD7AF7}"/>
              </a:ext>
            </a:extLst>
          </p:cNvPr>
          <p:cNvSpPr/>
          <p:nvPr/>
        </p:nvSpPr>
        <p:spPr>
          <a:xfrm>
            <a:off x="8271123" y="3231243"/>
            <a:ext cx="2783615" cy="236319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chemeClr val="tx1"/>
                </a:solidFill>
              </a:rPr>
              <a:t>A Dose of </a:t>
            </a:r>
            <a:r>
              <a:rPr lang="en-US" dirty="0" err="1">
                <a:solidFill>
                  <a:schemeClr val="tx1"/>
                </a:solidFill>
              </a:rPr>
              <a:t>Rxeality</a:t>
            </a:r>
            <a:r>
              <a:rPr lang="en-US" dirty="0">
                <a:solidFill>
                  <a:schemeClr val="tx1"/>
                </a:solidFill>
              </a:rPr>
              <a:t> Campaign (ADOR)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0D129F8-2D69-B845-A99F-A8E57F387BB9}"/>
              </a:ext>
            </a:extLst>
          </p:cNvPr>
          <p:cNvSpPr txBox="1"/>
          <p:nvPr/>
        </p:nvSpPr>
        <p:spPr>
          <a:xfrm>
            <a:off x="1442639" y="867344"/>
            <a:ext cx="9607550" cy="2015936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en-US" sz="2500" dirty="0"/>
              <a:t>OSAP Contacts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Karen </a:t>
            </a:r>
            <a:r>
              <a:rPr lang="en-US" sz="2500" dirty="0" err="1"/>
              <a:t>Cheman</a:t>
            </a:r>
            <a:endParaRPr lang="en-US" sz="25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Rebecca </a:t>
            </a:r>
            <a:r>
              <a:rPr lang="en-US" sz="2500" dirty="0" err="1"/>
              <a:t>Leppala</a:t>
            </a:r>
            <a:endParaRPr lang="en-US" sz="25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 err="1"/>
              <a:t>Antonette</a:t>
            </a:r>
            <a:r>
              <a:rPr lang="en-US" sz="2500" dirty="0"/>
              <a:t> (Tone) Silva-Jose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500" dirty="0"/>
              <a:t>Jay Quintana</a:t>
            </a:r>
          </a:p>
        </p:txBody>
      </p:sp>
      <p:sp>
        <p:nvSpPr>
          <p:cNvPr id="14" name="Slide Number Placeholder 13">
            <a:extLst>
              <a:ext uri="{FF2B5EF4-FFF2-40B4-BE49-F238E27FC236}">
                <a16:creationId xmlns:a16="http://schemas.microsoft.com/office/drawing/2014/main" id="{F496F015-1B73-A548-AFCE-756F02759C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2134" y="5541795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4669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43DFB-EC30-5440-B61D-738DC6491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SOR – State Opioid Response Grant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40789-DA64-144D-B62E-7480BE6CE8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500" dirty="0"/>
              <a:t>Reduces opioid overdose related deaths through the provision of prevention, harm reduction, overdose survivor follow-up activities 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105545-92BE-124F-B6B6-A792B457A6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Tribal LEAD Program is pre-arrest diversion for substance use disorders</a:t>
            </a:r>
          </a:p>
          <a:p>
            <a:pPr marL="0" indent="0">
              <a:buNone/>
            </a:pPr>
            <a:endParaRPr lang="en-US" sz="2500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794F1814-9563-A64F-94B7-0A7C01A6CA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086" y="5561891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648519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43DFB-EC30-5440-B61D-738DC6491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Tribal Nations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40789-DA64-144D-B62E-7480BE6CE8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500" dirty="0"/>
              <a:t>OSAP works with Tribal Nations across New Mexico on primary prevention to reduce alcohol misuse and prescription opioid misuse and overdose death prevention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105545-92BE-124F-B6B6-A792B457A6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/>
              <a:t>OSAP Contact</a:t>
            </a:r>
          </a:p>
          <a:p>
            <a:r>
              <a:rPr lang="en-US" sz="2500" dirty="0"/>
              <a:t>Karen </a:t>
            </a:r>
            <a:r>
              <a:rPr lang="en-US" sz="2500" dirty="0" err="1"/>
              <a:t>Cheman</a:t>
            </a:r>
            <a:endParaRPr lang="en-US" sz="2500" dirty="0"/>
          </a:p>
          <a:p>
            <a:r>
              <a:rPr lang="en-US" sz="2500" dirty="0" err="1"/>
              <a:t>Antonette</a:t>
            </a:r>
            <a:r>
              <a:rPr lang="en-US" sz="2500" dirty="0"/>
              <a:t> (Tone) Silva-Jose</a:t>
            </a:r>
          </a:p>
          <a:p>
            <a:r>
              <a:rPr lang="en-US" sz="2500" dirty="0"/>
              <a:t>Jay Quintana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1F06D800-CE81-1145-8ADE-4BFA8848A0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087" y="5581989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13728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98478B-E5FC-0341-9C1C-8BB08DCE81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Thank you!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FC4EE10E-A4D2-F748-911A-772B80E31474}"/>
              </a:ext>
            </a:extLst>
          </p:cNvPr>
          <p:cNvSpPr txBox="1"/>
          <p:nvPr/>
        </p:nvSpPr>
        <p:spPr>
          <a:xfrm>
            <a:off x="1097280" y="4681081"/>
            <a:ext cx="9372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For more information about OSAP or OSAP Programs, please contact </a:t>
            </a:r>
          </a:p>
          <a:p>
            <a:r>
              <a:rPr lang="en-US" sz="2000" dirty="0"/>
              <a:t>OSAP Director Karen </a:t>
            </a:r>
            <a:r>
              <a:rPr lang="en-US" sz="2000" dirty="0" err="1"/>
              <a:t>Cheman</a:t>
            </a:r>
            <a:r>
              <a:rPr lang="en-US" sz="2000" dirty="0"/>
              <a:t> at </a:t>
            </a:r>
            <a:r>
              <a:rPr lang="en-US" sz="2000" dirty="0" err="1"/>
              <a:t>Karen.Cheman@state.nm.us</a:t>
            </a:r>
            <a:r>
              <a:rPr lang="en-US" sz="2000" dirty="0"/>
              <a:t> 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DAF41D30-09F1-AC42-9CE0-D60FC77904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82038" y="5531747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41339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3DF4EC7F-C8FB-3B46-9FD0-61A2C1E79618}"/>
              </a:ext>
            </a:extLst>
          </p:cNvPr>
          <p:cNvSpPr txBox="1"/>
          <p:nvPr/>
        </p:nvSpPr>
        <p:spPr>
          <a:xfrm>
            <a:off x="321044" y="130628"/>
            <a:ext cx="6001451" cy="6309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500" dirty="0"/>
              <a:t>OSAP FUNDING STRUCTURE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4E258B8-B7BF-6D4C-A170-2A482ED1D8D6}"/>
              </a:ext>
            </a:extLst>
          </p:cNvPr>
          <p:cNvCxnSpPr>
            <a:cxnSpLocks/>
          </p:cNvCxnSpPr>
          <p:nvPr/>
        </p:nvCxnSpPr>
        <p:spPr>
          <a:xfrm>
            <a:off x="6310619" y="127015"/>
            <a:ext cx="0" cy="634555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1336E37D-B671-0E4C-8EC2-73CCD43B2F56}"/>
              </a:ext>
            </a:extLst>
          </p:cNvPr>
          <p:cNvSpPr txBox="1"/>
          <p:nvPr/>
        </p:nvSpPr>
        <p:spPr>
          <a:xfrm>
            <a:off x="6378778" y="127015"/>
            <a:ext cx="543452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Diagram courtesy of Paula Feathers, Principal, </a:t>
            </a:r>
            <a:r>
              <a:rPr lang="en-US" dirty="0" err="1"/>
              <a:t>Kamama</a:t>
            </a:r>
            <a:r>
              <a:rPr lang="en-US" dirty="0"/>
              <a:t> Consulting, New Mexico ATODA Prevention Workforce</a:t>
            </a:r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FA827F67-9331-8643-B27C-88DCFB8168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2135" y="5581989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2</a:t>
            </a:fld>
            <a:endParaRPr lang="en-US" dirty="0"/>
          </a:p>
        </p:txBody>
      </p:sp>
      <p:pic>
        <p:nvPicPr>
          <p:cNvPr id="17" name="Picture 16">
            <a:extLst>
              <a:ext uri="{FF2B5EF4-FFF2-40B4-BE49-F238E27FC236}">
                <a16:creationId xmlns:a16="http://schemas.microsoft.com/office/drawing/2014/main" id="{8ECEA6D5-092E-1D41-93D4-C360F320D9C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78477" y="772432"/>
            <a:ext cx="11235045" cy="59549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6070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D0C479-FBE1-384D-B316-969357251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Team OSAP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0CC56C-CFFA-7E41-81B7-164DFC88D2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3754"/>
            <a:ext cx="9603275" cy="4355977"/>
          </a:xfrm>
        </p:spPr>
        <p:txBody>
          <a:bodyPr>
            <a:normAutofit/>
          </a:bodyPr>
          <a:lstStyle/>
          <a:p>
            <a:r>
              <a:rPr lang="en-US" dirty="0"/>
              <a:t>Karen </a:t>
            </a:r>
            <a:r>
              <a:rPr lang="en-US" dirty="0" err="1"/>
              <a:t>Cheman</a:t>
            </a:r>
            <a:r>
              <a:rPr lang="en-US" dirty="0"/>
              <a:t>, OSAP Director</a:t>
            </a:r>
          </a:p>
          <a:p>
            <a:r>
              <a:rPr lang="en-US" dirty="0" err="1"/>
              <a:t>Antonette</a:t>
            </a:r>
            <a:r>
              <a:rPr lang="en-US" dirty="0"/>
              <a:t> Silva-Jose, Staff Manager</a:t>
            </a:r>
          </a:p>
          <a:p>
            <a:r>
              <a:rPr lang="en-US" dirty="0"/>
              <a:t>Heather Burnham, Program Manager</a:t>
            </a:r>
          </a:p>
          <a:p>
            <a:r>
              <a:rPr lang="en-US" dirty="0"/>
              <a:t>Vacant Program Manager</a:t>
            </a:r>
          </a:p>
          <a:p>
            <a:r>
              <a:rPr lang="en-US" dirty="0"/>
              <a:t>Rebecca </a:t>
            </a:r>
            <a:r>
              <a:rPr lang="en-US" dirty="0" err="1"/>
              <a:t>Leppala</a:t>
            </a:r>
            <a:r>
              <a:rPr lang="en-US" dirty="0"/>
              <a:t>, SOR Program Manager</a:t>
            </a:r>
          </a:p>
          <a:p>
            <a:r>
              <a:rPr lang="en-US" dirty="0"/>
              <a:t>Vacant PDO Program Manager</a:t>
            </a:r>
          </a:p>
          <a:p>
            <a:r>
              <a:rPr lang="en-US" dirty="0"/>
              <a:t>Jay Quintana, </a:t>
            </a:r>
            <a:r>
              <a:rPr lang="en-US" dirty="0" err="1"/>
              <a:t>Synar</a:t>
            </a:r>
            <a:r>
              <a:rPr lang="en-US" dirty="0"/>
              <a:t> Coordinator</a:t>
            </a:r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458DC328-DEC8-EB47-98E5-15737773D3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2134" y="5551844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606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A6E1D-FDE3-0E44-809F-048E556658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Current grants and their Acronyms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9E754BF-CE4A-6441-9F33-0DFCF78D4D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447191" y="2076659"/>
            <a:ext cx="4645152" cy="3392067"/>
          </a:xfrm>
        </p:spPr>
        <p:txBody>
          <a:bodyPr>
            <a:noAutofit/>
          </a:bodyPr>
          <a:lstStyle/>
          <a:p>
            <a:r>
              <a:rPr lang="en-US" sz="2200" dirty="0"/>
              <a:t>SAPT - Substance Abuse Prevention Treatment Block Grant</a:t>
            </a:r>
          </a:p>
          <a:p>
            <a:r>
              <a:rPr lang="en-US" sz="2200" dirty="0"/>
              <a:t>PFS 15 – Partnerships for Success 2015</a:t>
            </a:r>
          </a:p>
          <a:p>
            <a:r>
              <a:rPr lang="en-US" sz="2200" dirty="0"/>
              <a:t>SPF Rx – Strategic Prevention Framework for Prescription Drugs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3621795-2573-C14F-8B10-C8598A8413B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2362" y="2066795"/>
            <a:ext cx="4645152" cy="3392067"/>
          </a:xfrm>
        </p:spPr>
        <p:txBody>
          <a:bodyPr>
            <a:noAutofit/>
          </a:bodyPr>
          <a:lstStyle/>
          <a:p>
            <a:r>
              <a:rPr lang="en-US" sz="2200" dirty="0"/>
              <a:t>PDO – Prevent Prescription Drug/Opioid Overdose-Related Deaths</a:t>
            </a:r>
          </a:p>
          <a:p>
            <a:r>
              <a:rPr lang="en-US" sz="2200" dirty="0"/>
              <a:t>STR Extension – State Targeted Response to the Opioid Crisis Extension</a:t>
            </a:r>
          </a:p>
          <a:p>
            <a:r>
              <a:rPr lang="en-US" sz="2200" dirty="0"/>
              <a:t>SOR – State Opioid Response Grant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74E3A7AB-26D0-F94A-BD7C-C2C333838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61942" y="5571940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1578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43DFB-EC30-5440-B61D-738DC6491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SAPT - Substance Abuse Prevention &amp; Treatment Block Grant</a:t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40789-DA64-144D-B62E-7480BE6CE8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5579770" cy="3448595"/>
          </a:xfrm>
        </p:spPr>
        <p:txBody>
          <a:bodyPr>
            <a:noAutofit/>
          </a:bodyPr>
          <a:lstStyle/>
          <a:p>
            <a:r>
              <a:rPr lang="en-US" sz="2500" dirty="0"/>
              <a:t>Reduces underage drinking</a:t>
            </a:r>
          </a:p>
          <a:p>
            <a:r>
              <a:rPr lang="en-US" sz="2500" dirty="0"/>
              <a:t>Reduces adult binge drinking</a:t>
            </a:r>
          </a:p>
          <a:p>
            <a:r>
              <a:rPr lang="en-US" sz="2500" dirty="0"/>
              <a:t>Reduces adult DWI</a:t>
            </a:r>
          </a:p>
          <a:p>
            <a:r>
              <a:rPr lang="en-US" sz="2500" dirty="0"/>
              <a:t>Reduces prescription opioid and illicit opioid misuse among youth and adults</a:t>
            </a:r>
          </a:p>
          <a:p>
            <a:r>
              <a:rPr lang="en-US" sz="2500" dirty="0" err="1"/>
              <a:t>Synar</a:t>
            </a:r>
            <a:r>
              <a:rPr lang="en-US" sz="2500" dirty="0"/>
              <a:t> – youth tobacco use prevention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105545-92BE-124F-B6B6-A792B457A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665928" y="2017343"/>
            <a:ext cx="4070959" cy="3441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/>
              <a:t>OSAP Contacts </a:t>
            </a:r>
          </a:p>
          <a:p>
            <a:r>
              <a:rPr lang="en-US" sz="2500" dirty="0"/>
              <a:t>Karen </a:t>
            </a:r>
            <a:r>
              <a:rPr lang="en-US" sz="2500" dirty="0" err="1"/>
              <a:t>Cheman</a:t>
            </a:r>
            <a:endParaRPr lang="en-US" sz="2500" dirty="0"/>
          </a:p>
          <a:p>
            <a:r>
              <a:rPr lang="en-US" sz="2500" dirty="0" err="1"/>
              <a:t>Antonette</a:t>
            </a:r>
            <a:r>
              <a:rPr lang="en-US" sz="2500" dirty="0"/>
              <a:t> (Tone) Silva-Jose</a:t>
            </a:r>
          </a:p>
          <a:p>
            <a:r>
              <a:rPr lang="en-US" sz="2500" dirty="0"/>
              <a:t>Heather Burnham</a:t>
            </a:r>
          </a:p>
          <a:p>
            <a:r>
              <a:rPr lang="en-US" sz="2500" dirty="0"/>
              <a:t>Jay Quintana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3DA5F5E-493A-2540-BA4A-AC70ED6B6A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41845" y="5490029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71652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43DFB-EC30-5440-B61D-738DC6491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PFS 15 – Partnerships for Success 2015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40789-DA64-144D-B62E-7480BE6CE8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2500" dirty="0"/>
              <a:t>Addresses underage drinking among persons aged 12 to 20</a:t>
            </a:r>
          </a:p>
          <a:p>
            <a:r>
              <a:rPr lang="en-US" sz="2500" dirty="0"/>
              <a:t>Addresses prescription drug misuse and abuse among persons aged 12 to 25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105545-92BE-124F-B6B6-A792B457A6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/>
              <a:t>OSAP Contact</a:t>
            </a:r>
          </a:p>
          <a:p>
            <a:r>
              <a:rPr lang="en-US" sz="2500" dirty="0"/>
              <a:t>Karen </a:t>
            </a:r>
            <a:r>
              <a:rPr lang="en-US" sz="2500" dirty="0" err="1"/>
              <a:t>Cheman</a:t>
            </a:r>
            <a:endParaRPr lang="en-US" sz="2500" dirty="0"/>
          </a:p>
          <a:p>
            <a:r>
              <a:rPr lang="en-US" sz="2500" dirty="0"/>
              <a:t>Heather Burnham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296E2BAD-9716-734E-8A39-80161C5DE4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2086" y="5561892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579592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43DFB-EC30-5440-B61D-738DC6491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SPF Rx – Strategic Prevention Framework for Prescription Drugs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40789-DA64-144D-B62E-7480BE6CE8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200" dirty="0"/>
              <a:t>Raises awareness about the dangers of sharing medications </a:t>
            </a:r>
          </a:p>
          <a:p>
            <a:r>
              <a:rPr lang="en-US" sz="2200" dirty="0"/>
              <a:t>Works with pharmaceutical and medical communities on the risks of overprescribing to young adults</a:t>
            </a:r>
          </a:p>
          <a:p>
            <a:r>
              <a:rPr lang="en-US" sz="2200" dirty="0"/>
              <a:t>Uses the Prescription Drug Monitoring Program (PDMP) data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105545-92BE-124F-B6B6-A792B457A6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/>
              <a:t>OSAP Contact</a:t>
            </a:r>
          </a:p>
          <a:p>
            <a:r>
              <a:rPr lang="en-US" sz="2500" dirty="0"/>
              <a:t>Karen </a:t>
            </a:r>
            <a:r>
              <a:rPr lang="en-US" sz="2500" dirty="0" err="1"/>
              <a:t>Cheman</a:t>
            </a:r>
            <a:endParaRPr lang="en-US" sz="2500" dirty="0"/>
          </a:p>
          <a:p>
            <a:r>
              <a:rPr lang="en-US" sz="2500" dirty="0" err="1"/>
              <a:t>Antonette</a:t>
            </a:r>
            <a:r>
              <a:rPr lang="en-US" sz="2500" dirty="0"/>
              <a:t> (Tone) Silva-Jose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2C52F655-A95C-3347-8736-82AFA31681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71990" y="5479981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33764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43DFB-EC30-5440-B61D-738DC6491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PDO – Prevent Prescription Drug/Opioid Overdose-Related Deaths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40789-DA64-144D-B62E-7480BE6CE8C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9217" y="2010878"/>
            <a:ext cx="4964554" cy="4042233"/>
          </a:xfrm>
        </p:spPr>
        <p:txBody>
          <a:bodyPr>
            <a:noAutofit/>
          </a:bodyPr>
          <a:lstStyle/>
          <a:p>
            <a:r>
              <a:rPr lang="en-US" sz="2500" dirty="0"/>
              <a:t>Reduces the number of prescription drug/opioid overdose-related deaths for individuals 18 years of age and older</a:t>
            </a:r>
          </a:p>
          <a:p>
            <a:r>
              <a:rPr lang="en-US" sz="2500" dirty="0"/>
              <a:t>Overdose recognition and response trainings</a:t>
            </a:r>
          </a:p>
          <a:p>
            <a:r>
              <a:rPr lang="en-US" sz="2500" dirty="0"/>
              <a:t>Purchase and distribution of naloxone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105545-92BE-124F-B6B6-A792B457A6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64708" y="2017953"/>
            <a:ext cx="4645152" cy="344152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/>
              <a:t>OSAP Contact</a:t>
            </a:r>
          </a:p>
          <a:p>
            <a:r>
              <a:rPr lang="en-US" sz="2500" dirty="0"/>
              <a:t>Karen </a:t>
            </a:r>
            <a:r>
              <a:rPr lang="en-US" sz="2500" dirty="0" err="1"/>
              <a:t>Cheman</a:t>
            </a:r>
            <a:endParaRPr lang="en-US" sz="2500" dirty="0"/>
          </a:p>
          <a:p>
            <a:r>
              <a:rPr lang="en-US" sz="2500" dirty="0"/>
              <a:t>Rebecca </a:t>
            </a:r>
            <a:r>
              <a:rPr lang="en-US" sz="2500" dirty="0" err="1"/>
              <a:t>Leppala</a:t>
            </a:r>
            <a:r>
              <a:rPr lang="en-US" sz="2500" dirty="0"/>
              <a:t>, Interim Program Manager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615325F3-D52B-6B4D-9F89-8E1E321718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80981" y="5570651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061372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743DFB-EC30-5440-B61D-738DC64916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STR – State Targeted Response to the Opioid Crisis Extension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140789-DA64-144D-B62E-7480BE6CE8C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Autofit/>
          </a:bodyPr>
          <a:lstStyle/>
          <a:p>
            <a:r>
              <a:rPr lang="en-US" sz="2500" dirty="0"/>
              <a:t>Reduces opioid overdose related deaths through the provision of prevention and harm reduction activities</a:t>
            </a:r>
          </a:p>
          <a:p>
            <a:r>
              <a:rPr lang="en-US" sz="2500" dirty="0"/>
              <a:t>Tribal opioid outreach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105545-92BE-124F-B6B6-A792B457A642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500" dirty="0"/>
              <a:t>OSAP Contact</a:t>
            </a:r>
          </a:p>
          <a:p>
            <a:r>
              <a:rPr lang="en-US" sz="2500" dirty="0"/>
              <a:t>Karen </a:t>
            </a:r>
            <a:r>
              <a:rPr lang="en-US" sz="2500" dirty="0" err="1"/>
              <a:t>Cheman</a:t>
            </a:r>
            <a:endParaRPr lang="en-US" sz="2500" dirty="0"/>
          </a:p>
          <a:p>
            <a:r>
              <a:rPr lang="en-US" sz="2500" dirty="0"/>
              <a:t>Rebecca </a:t>
            </a:r>
            <a:r>
              <a:rPr lang="en-US" sz="2500" dirty="0" err="1"/>
              <a:t>Leppala</a:t>
            </a:r>
            <a:endParaRPr lang="en-US" sz="2500" dirty="0"/>
          </a:p>
          <a:p>
            <a:r>
              <a:rPr lang="en-US" sz="2500" dirty="0"/>
              <a:t>Jay Quintana</a:t>
            </a:r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9EF9467E-7211-8941-85D7-93E4D3878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302135" y="5592037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02609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189</TotalTime>
  <Words>477</Words>
  <Application>Microsoft Macintosh PowerPoint</Application>
  <PresentationFormat>Widescreen</PresentationFormat>
  <Paragraphs>93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Gill Sans MT</vt:lpstr>
      <vt:lpstr>Gallery</vt:lpstr>
      <vt:lpstr>Overview Office of substance abuse prevention (OSAP)  </vt:lpstr>
      <vt:lpstr>PowerPoint Presentation</vt:lpstr>
      <vt:lpstr>Team OSAP</vt:lpstr>
      <vt:lpstr>Current grants and their Acronyms</vt:lpstr>
      <vt:lpstr>SAPT - Substance Abuse Prevention &amp; Treatment Block Grant </vt:lpstr>
      <vt:lpstr>PFS 15 – Partnerships for Success 2015</vt:lpstr>
      <vt:lpstr>SPF Rx – Strategic Prevention Framework for Prescription Drugs</vt:lpstr>
      <vt:lpstr>PDO – Prevent Prescription Drug/Opioid Overdose-Related Deaths</vt:lpstr>
      <vt:lpstr>STR – State Targeted Response to the Opioid Crisis Extension</vt:lpstr>
      <vt:lpstr>Sor</vt:lpstr>
      <vt:lpstr>SOR – State Opioid Response Grant</vt:lpstr>
      <vt:lpstr>Tribal Nations</vt:lpstr>
      <vt:lpstr>Thank you!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Overview Office of substance abuse prevention (OSAP)  </dc:title>
  <dc:creator>Andrea Niehaus</dc:creator>
  <cp:lastModifiedBy>Andrea Niehaus</cp:lastModifiedBy>
  <cp:revision>38</cp:revision>
  <cp:lastPrinted>2019-08-06T17:06:15Z</cp:lastPrinted>
  <dcterms:created xsi:type="dcterms:W3CDTF">2019-08-05T22:57:55Z</dcterms:created>
  <dcterms:modified xsi:type="dcterms:W3CDTF">2019-08-06T21:01:46Z</dcterms:modified>
</cp:coreProperties>
</file>