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71" r:id="rId4"/>
    <p:sldId id="257" r:id="rId5"/>
    <p:sldId id="264" r:id="rId6"/>
    <p:sldId id="266" r:id="rId7"/>
    <p:sldId id="270" r:id="rId8"/>
    <p:sldId id="269" r:id="rId9"/>
    <p:sldId id="267" r:id="rId10"/>
    <p:sldId id="272" r:id="rId11"/>
    <p:sldId id="268" r:id="rId12"/>
    <p:sldId id="278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4"/>
    <p:restoredTop sz="94746"/>
  </p:normalViewPr>
  <p:slideViewPr>
    <p:cSldViewPr snapToGrid="0" snapToObjects="1">
      <p:cViewPr varScale="1">
        <p:scale>
          <a:sx n="94" d="100"/>
          <a:sy n="94" d="100"/>
        </p:scale>
        <p:origin x="9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A5AA63-10DD-214E-9826-955EC6612C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7A803D-4235-0F41-9DBE-FDBEC19144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35F9D-6916-3C4D-B78D-64C905F25388}" type="datetimeFigureOut">
              <a:rPr lang="en-US" smtClean="0"/>
              <a:t>8/6/19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676C0-6BD8-4747-AFEC-C1F6EBCFBA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B3E89-B6AA-A345-825E-BCCB3103A3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06BDD-AA44-7C44-9BB3-98641D632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93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33298-A0A7-DC4F-9AB4-12DC32E6C25C}" type="datetimeFigureOut">
              <a:rPr lang="en-US" smtClean="0"/>
              <a:t>8/6/19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9FB1E-116C-3A4C-BF3F-7AE2266D4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88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F333-F237-F74C-9FE2-70D477AC6356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FE06F-D8BC-C64E-BF59-45B5D898F05D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FA8F-6EC7-7042-847D-E2B87A401013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62B3-89B3-E648-9E6F-F0DCC329A036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3347-D760-694C-9AE6-1A827FBF8B01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AD0-293A-B746-BD78-D33D3A96F5B2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BE07-8B23-3F44-AFF8-194776669888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DF3FA-0A10-4D48-89DB-EBBFA26BA1FF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C677-CE16-FC41-BFD3-E69D585D8461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286C-9CA3-A941-A621-0853A981D99A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3ABE0C-5B0E-0246-8EC3-B92C61184FC0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CEBC3-CDE2-6643-B600-8A402C55E978}" type="datetime1">
              <a:rPr lang="en-US" smtClean="0"/>
              <a:t>8/6/19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E3B86-53D7-9343-8195-A45F3B8C1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6537" y="802298"/>
            <a:ext cx="9648967" cy="2541431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Overview</a:t>
            </a:r>
            <a:br>
              <a:rPr lang="en-US" sz="5000" dirty="0"/>
            </a:br>
            <a:r>
              <a:rPr lang="en-US" sz="3500" dirty="0"/>
              <a:t>Office of substance abuse prevention (OSAP) 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959F4-28BD-0246-A03B-9FD1C7B17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2484" y="3660924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en-US" sz="3500" dirty="0"/>
              <a:t>grants and Team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EC54216-5F20-9448-BD87-18C949D4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5145" y="5571941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88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EF90-5CCF-2C47-BCD4-2D0DA27613B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7189" y="392653"/>
            <a:ext cx="9607550" cy="5016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Sor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A36653-E610-8E40-966A-85761BFC9899}"/>
              </a:ext>
            </a:extLst>
          </p:cNvPr>
          <p:cNvSpPr/>
          <p:nvPr/>
        </p:nvSpPr>
        <p:spPr>
          <a:xfrm>
            <a:off x="1447191" y="3231243"/>
            <a:ext cx="2783615" cy="2363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PAX Good Behavior Game (PAX GBG)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Indigenous PAX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1DD2FE-FDBC-7A47-B596-AF9311E61196}"/>
              </a:ext>
            </a:extLst>
          </p:cNvPr>
          <p:cNvSpPr/>
          <p:nvPr/>
        </p:nvSpPr>
        <p:spPr>
          <a:xfrm>
            <a:off x="4859157" y="3231243"/>
            <a:ext cx="2783615" cy="2363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Overdose Prevention Education and Harm Reduction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5AE46E-0CE8-6846-9B4D-2CD8F6FD7AF7}"/>
              </a:ext>
            </a:extLst>
          </p:cNvPr>
          <p:cNvSpPr/>
          <p:nvPr/>
        </p:nvSpPr>
        <p:spPr>
          <a:xfrm>
            <a:off x="8271123" y="3231243"/>
            <a:ext cx="2783615" cy="2363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 Dose of </a:t>
            </a:r>
            <a:r>
              <a:rPr lang="en-US" dirty="0" err="1">
                <a:solidFill>
                  <a:schemeClr val="tx1"/>
                </a:solidFill>
              </a:rPr>
              <a:t>Rxeality</a:t>
            </a:r>
            <a:r>
              <a:rPr lang="en-US" dirty="0">
                <a:solidFill>
                  <a:schemeClr val="tx1"/>
                </a:solidFill>
              </a:rPr>
              <a:t> Campaign (ADOR)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D129F8-2D69-B845-A99F-A8E57F387BB9}"/>
              </a:ext>
            </a:extLst>
          </p:cNvPr>
          <p:cNvSpPr txBox="1"/>
          <p:nvPr/>
        </p:nvSpPr>
        <p:spPr>
          <a:xfrm>
            <a:off x="1442639" y="867344"/>
            <a:ext cx="9607550" cy="201593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500" dirty="0"/>
              <a:t>OSAP Contacts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Karen </a:t>
            </a:r>
            <a:r>
              <a:rPr lang="en-US" sz="2500" dirty="0" err="1"/>
              <a:t>Cheman</a:t>
            </a:r>
            <a:endParaRPr lang="en-US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Rebecca </a:t>
            </a:r>
            <a:r>
              <a:rPr lang="en-US" sz="2500" dirty="0" err="1"/>
              <a:t>Leppala</a:t>
            </a:r>
            <a:endParaRPr lang="en-US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/>
              <a:t>Antonette</a:t>
            </a:r>
            <a:r>
              <a:rPr lang="en-US" sz="2500" dirty="0"/>
              <a:t> (Tone) Silva-Jose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Jay Quintana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496F015-1B73-A548-AFCE-756F02759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2134" y="5541795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3DFB-EC30-5440-B61D-738DC649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SOR – State Opioid Response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789-DA64-144D-B62E-7480BE6CE8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Reduces opioid overdose related deaths through the provision of prevention, harm reduction, overdose survivor follow-up activities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05545-92BE-124F-B6B6-A792B457A6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Tribal LEAD Program is pre-arrest diversion for substance use disorders</a:t>
            </a:r>
          </a:p>
          <a:p>
            <a:pPr marL="0" indent="0">
              <a:buNone/>
            </a:pPr>
            <a:endParaRPr lang="en-US" sz="2500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94F1814-9563-A64F-94B7-0A7C01A6C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086" y="5561891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85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3DFB-EC30-5440-B61D-738DC649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Tribal 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789-DA64-144D-B62E-7480BE6CE8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OSAP works with Tribal Nations across New Mexico on primary prevention to reduce alcohol misuse and prescription opioid misuse and overdose death prevention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05545-92BE-124F-B6B6-A792B457A6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OSAP Contact</a:t>
            </a:r>
          </a:p>
          <a:p>
            <a:r>
              <a:rPr lang="en-US" sz="2500" dirty="0"/>
              <a:t>Karen </a:t>
            </a:r>
            <a:r>
              <a:rPr lang="en-US" sz="2500" dirty="0" err="1"/>
              <a:t>Cheman</a:t>
            </a:r>
            <a:endParaRPr lang="en-US" sz="2500" dirty="0"/>
          </a:p>
          <a:p>
            <a:r>
              <a:rPr lang="en-US" sz="2500" dirty="0" err="1"/>
              <a:t>Antonette</a:t>
            </a:r>
            <a:r>
              <a:rPr lang="en-US" sz="2500" dirty="0"/>
              <a:t> (Tone) Silva-Jose</a:t>
            </a:r>
          </a:p>
          <a:p>
            <a:r>
              <a:rPr lang="en-US" sz="2500" dirty="0"/>
              <a:t>Jay Quintana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F06D800-CE81-1145-8ADE-4BFA8848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087" y="5581989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7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8478B-E5FC-0341-9C1C-8BB08DCE8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4EE10E-A4D2-F748-911A-772B80E31474}"/>
              </a:ext>
            </a:extLst>
          </p:cNvPr>
          <p:cNvSpPr txBox="1"/>
          <p:nvPr/>
        </p:nvSpPr>
        <p:spPr>
          <a:xfrm>
            <a:off x="1097280" y="4681081"/>
            <a:ext cx="937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more information about OSAP or OSAP Programs, please contact </a:t>
            </a:r>
          </a:p>
          <a:p>
            <a:r>
              <a:rPr lang="en-US" sz="2000" dirty="0"/>
              <a:t>OSAP Director Karen </a:t>
            </a:r>
            <a:r>
              <a:rPr lang="en-US" sz="2000" dirty="0" err="1"/>
              <a:t>Cheman</a:t>
            </a:r>
            <a:r>
              <a:rPr lang="en-US" sz="2000" dirty="0"/>
              <a:t> at </a:t>
            </a:r>
            <a:r>
              <a:rPr lang="en-US" sz="2000" dirty="0" err="1"/>
              <a:t>Karen.Cheman@state.nm.us</a:t>
            </a:r>
            <a:r>
              <a:rPr lang="en-US" sz="2000" dirty="0"/>
              <a:t> 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AF41D30-09F1-AC42-9CE0-D60FC7790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2038" y="5531747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33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F4EC7F-C8FB-3B46-9FD0-61A2C1E79618}"/>
              </a:ext>
            </a:extLst>
          </p:cNvPr>
          <p:cNvSpPr txBox="1"/>
          <p:nvPr/>
        </p:nvSpPr>
        <p:spPr>
          <a:xfrm>
            <a:off x="321044" y="130628"/>
            <a:ext cx="600145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/>
              <a:t>OSAP FUNDING STRUCTURE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E258B8-B7BF-6D4C-A170-2A482ED1D8D6}"/>
              </a:ext>
            </a:extLst>
          </p:cNvPr>
          <p:cNvCxnSpPr>
            <a:cxnSpLocks/>
          </p:cNvCxnSpPr>
          <p:nvPr/>
        </p:nvCxnSpPr>
        <p:spPr>
          <a:xfrm>
            <a:off x="6310619" y="127015"/>
            <a:ext cx="0" cy="6345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336E37D-B671-0E4C-8EC2-73CCD43B2F56}"/>
              </a:ext>
            </a:extLst>
          </p:cNvPr>
          <p:cNvSpPr txBox="1"/>
          <p:nvPr/>
        </p:nvSpPr>
        <p:spPr>
          <a:xfrm>
            <a:off x="6378778" y="127015"/>
            <a:ext cx="5434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Diagram courtesy of Paula Feathers, Principal, </a:t>
            </a:r>
            <a:r>
              <a:rPr lang="en-US" dirty="0" err="1"/>
              <a:t>Kamama</a:t>
            </a:r>
            <a:r>
              <a:rPr lang="en-US" dirty="0"/>
              <a:t> Consulting, New Mexico ATODA Prevention Workforce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A827F67-9331-8643-B27C-88DCFB81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2135" y="5581989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ECEA6D5-092E-1D41-93D4-C360F320D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77" y="772432"/>
            <a:ext cx="11235045" cy="595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0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0C479-FBE1-384D-B316-96935725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OSAP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CC56C-CFFA-7E41-81B7-164DFC88D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355977"/>
          </a:xfrm>
        </p:spPr>
        <p:txBody>
          <a:bodyPr>
            <a:normAutofit/>
          </a:bodyPr>
          <a:lstStyle/>
          <a:p>
            <a:r>
              <a:rPr lang="en-US" dirty="0"/>
              <a:t>Karen </a:t>
            </a:r>
            <a:r>
              <a:rPr lang="en-US" dirty="0" err="1"/>
              <a:t>Cheman</a:t>
            </a:r>
            <a:r>
              <a:rPr lang="en-US" dirty="0"/>
              <a:t>, OSAP Director</a:t>
            </a:r>
          </a:p>
          <a:p>
            <a:r>
              <a:rPr lang="en-US" dirty="0" err="1"/>
              <a:t>Antonette</a:t>
            </a:r>
            <a:r>
              <a:rPr lang="en-US" dirty="0"/>
              <a:t> Silva-Jose, Staff Manager</a:t>
            </a:r>
          </a:p>
          <a:p>
            <a:r>
              <a:rPr lang="en-US" dirty="0"/>
              <a:t>Heather Burnham, Program Manager</a:t>
            </a:r>
          </a:p>
          <a:p>
            <a:r>
              <a:rPr lang="en-US" dirty="0"/>
              <a:t>Vacant Program Manager</a:t>
            </a:r>
          </a:p>
          <a:p>
            <a:r>
              <a:rPr lang="en-US" dirty="0"/>
              <a:t>Rebecca </a:t>
            </a:r>
            <a:r>
              <a:rPr lang="en-US" dirty="0" err="1"/>
              <a:t>Leppala</a:t>
            </a:r>
            <a:r>
              <a:rPr lang="en-US" dirty="0"/>
              <a:t>, SOR Program Manager</a:t>
            </a:r>
          </a:p>
          <a:p>
            <a:r>
              <a:rPr lang="en-US" dirty="0"/>
              <a:t>Vacant PDO Program Manager</a:t>
            </a:r>
          </a:p>
          <a:p>
            <a:r>
              <a:rPr lang="en-US" dirty="0"/>
              <a:t>Jay Quintana, </a:t>
            </a:r>
            <a:r>
              <a:rPr lang="en-US" dirty="0" err="1"/>
              <a:t>Synar</a:t>
            </a:r>
            <a:r>
              <a:rPr lang="en-US" dirty="0"/>
              <a:t> Coordinator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58DC328-DEC8-EB47-98E5-15737773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2134" y="5551844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6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A6E1D-FDE3-0E44-809F-048E55665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grants and their Acronyms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754BF-CE4A-6441-9F33-0DFCF78D4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076659"/>
            <a:ext cx="4645152" cy="3392067"/>
          </a:xfrm>
        </p:spPr>
        <p:txBody>
          <a:bodyPr>
            <a:noAutofit/>
          </a:bodyPr>
          <a:lstStyle/>
          <a:p>
            <a:r>
              <a:rPr lang="en-US" sz="2200" dirty="0"/>
              <a:t>SAPT - Substance Abuse Prevention Treatment Block Grant</a:t>
            </a:r>
          </a:p>
          <a:p>
            <a:r>
              <a:rPr lang="en-US" sz="2200" dirty="0"/>
              <a:t>PFS 15 – Partnerships for Success 2015</a:t>
            </a:r>
          </a:p>
          <a:p>
            <a:r>
              <a:rPr lang="en-US" sz="2200" dirty="0"/>
              <a:t>SPF Rx – Strategic Prevention Framework for Prescription Drugs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21795-2573-C14F-8B10-C8598A841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066795"/>
            <a:ext cx="4645152" cy="3392067"/>
          </a:xfrm>
        </p:spPr>
        <p:txBody>
          <a:bodyPr>
            <a:noAutofit/>
          </a:bodyPr>
          <a:lstStyle/>
          <a:p>
            <a:r>
              <a:rPr lang="en-US" sz="2200" dirty="0"/>
              <a:t>PDO – Prevent Prescription Drug/Opioid Overdose-Related Deaths</a:t>
            </a:r>
          </a:p>
          <a:p>
            <a:r>
              <a:rPr lang="en-US" sz="2200" dirty="0"/>
              <a:t>STR Extension – State Targeted Response to the Opioid Crisis Extension</a:t>
            </a:r>
          </a:p>
          <a:p>
            <a:r>
              <a:rPr lang="en-US" sz="2200" dirty="0"/>
              <a:t>SOR – State Opioid Response Grant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4E3A7AB-26D0-F94A-BD7C-C2C33383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1942" y="557194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78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3DFB-EC30-5440-B61D-738DC649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SAPT - Substance Abuse Prevention &amp; Treatment Block Grant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789-DA64-144D-B62E-7480BE6CE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5579770" cy="3448595"/>
          </a:xfrm>
        </p:spPr>
        <p:txBody>
          <a:bodyPr>
            <a:noAutofit/>
          </a:bodyPr>
          <a:lstStyle/>
          <a:p>
            <a:r>
              <a:rPr lang="en-US" sz="2500" dirty="0"/>
              <a:t>Reduces underage drinking</a:t>
            </a:r>
          </a:p>
          <a:p>
            <a:r>
              <a:rPr lang="en-US" sz="2500" dirty="0"/>
              <a:t>Reduces adult binge drinking</a:t>
            </a:r>
          </a:p>
          <a:p>
            <a:r>
              <a:rPr lang="en-US" sz="2500" dirty="0"/>
              <a:t>Reduces adult DWI</a:t>
            </a:r>
          </a:p>
          <a:p>
            <a:r>
              <a:rPr lang="en-US" sz="2500" dirty="0"/>
              <a:t>Reduces prescription opioid and illicit opioid misuse among youth and adults</a:t>
            </a:r>
          </a:p>
          <a:p>
            <a:r>
              <a:rPr lang="en-US" sz="2500" dirty="0" err="1"/>
              <a:t>Synar</a:t>
            </a:r>
            <a:r>
              <a:rPr lang="en-US" sz="2500" dirty="0"/>
              <a:t> – youth tobacco use prevention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05545-92BE-124F-B6B6-A792B457A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65928" y="2017343"/>
            <a:ext cx="4070959" cy="344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OSAP Contacts </a:t>
            </a:r>
          </a:p>
          <a:p>
            <a:r>
              <a:rPr lang="en-US" sz="2500" dirty="0"/>
              <a:t>Karen </a:t>
            </a:r>
            <a:r>
              <a:rPr lang="en-US" sz="2500" dirty="0" err="1"/>
              <a:t>Cheman</a:t>
            </a:r>
            <a:endParaRPr lang="en-US" sz="2500" dirty="0"/>
          </a:p>
          <a:p>
            <a:r>
              <a:rPr lang="en-US" sz="2500" dirty="0" err="1"/>
              <a:t>Antonette</a:t>
            </a:r>
            <a:r>
              <a:rPr lang="en-US" sz="2500" dirty="0"/>
              <a:t> (Tone) Silva-Jose</a:t>
            </a:r>
          </a:p>
          <a:p>
            <a:r>
              <a:rPr lang="en-US" sz="2500" dirty="0"/>
              <a:t>Heather Burnham</a:t>
            </a:r>
          </a:p>
          <a:p>
            <a:r>
              <a:rPr lang="en-US" sz="2500" dirty="0"/>
              <a:t>Jay Quintana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DA5F5E-493A-2540-BA4A-AC70ED6B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1845" y="5490029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7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3DFB-EC30-5440-B61D-738DC649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PFS 15 – Partnerships for Success 2015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789-DA64-144D-B62E-7480BE6CE8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Addresses underage drinking among persons aged 12 to 20</a:t>
            </a:r>
          </a:p>
          <a:p>
            <a:r>
              <a:rPr lang="en-US" sz="2500" dirty="0"/>
              <a:t>Addresses prescription drug misuse and abuse among persons aged 12 to 25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05545-92BE-124F-B6B6-A792B457A6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OSAP Contact</a:t>
            </a:r>
          </a:p>
          <a:p>
            <a:r>
              <a:rPr lang="en-US" sz="2500" dirty="0"/>
              <a:t>Karen </a:t>
            </a:r>
            <a:r>
              <a:rPr lang="en-US" sz="2500" dirty="0" err="1"/>
              <a:t>Cheman</a:t>
            </a:r>
            <a:endParaRPr lang="en-US" sz="2500" dirty="0"/>
          </a:p>
          <a:p>
            <a:r>
              <a:rPr lang="en-US" sz="2500" dirty="0"/>
              <a:t>Heather Burnham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96E2BAD-9716-734E-8A39-80161C5DE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086" y="5561892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5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3DFB-EC30-5440-B61D-738DC649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SPF Rx – Strategic Prevention Framework for Prescription Drugs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789-DA64-144D-B62E-7480BE6CE8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Raises awareness about the dangers of sharing medications </a:t>
            </a:r>
          </a:p>
          <a:p>
            <a:r>
              <a:rPr lang="en-US" sz="2200" dirty="0"/>
              <a:t>Works with pharmaceutical and medical communities on the risks of overprescribing to young adults</a:t>
            </a:r>
          </a:p>
          <a:p>
            <a:r>
              <a:rPr lang="en-US" sz="2200" dirty="0"/>
              <a:t>Uses the Prescription Drug Monitoring Program (PDMP)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05545-92BE-124F-B6B6-A792B457A6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OSAP Contact</a:t>
            </a:r>
          </a:p>
          <a:p>
            <a:r>
              <a:rPr lang="en-US" sz="2500" dirty="0"/>
              <a:t>Karen </a:t>
            </a:r>
            <a:r>
              <a:rPr lang="en-US" sz="2500" dirty="0" err="1"/>
              <a:t>Cheman</a:t>
            </a:r>
            <a:endParaRPr lang="en-US" sz="2500" dirty="0"/>
          </a:p>
          <a:p>
            <a:r>
              <a:rPr lang="en-US" sz="2500" dirty="0" err="1"/>
              <a:t>Antonette</a:t>
            </a:r>
            <a:r>
              <a:rPr lang="en-US" sz="2500" dirty="0"/>
              <a:t> (Tone) Silva-Jose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C52F655-A95C-3347-8736-82AFA316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990" y="5479981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3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3DFB-EC30-5440-B61D-738DC649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PDO – Prevent Prescription Drug/Opioid Overdose-Related Deaths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789-DA64-144D-B62E-7480BE6CE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9217" y="2010878"/>
            <a:ext cx="4964554" cy="4042233"/>
          </a:xfrm>
        </p:spPr>
        <p:txBody>
          <a:bodyPr>
            <a:noAutofit/>
          </a:bodyPr>
          <a:lstStyle/>
          <a:p>
            <a:r>
              <a:rPr lang="en-US" sz="2500" dirty="0"/>
              <a:t>Reduces the number of prescription drug/opioid overdose-related deaths for individuals 18 years of age and older</a:t>
            </a:r>
          </a:p>
          <a:p>
            <a:r>
              <a:rPr lang="en-US" sz="2500" dirty="0"/>
              <a:t>Overdose recognition and response trainings</a:t>
            </a:r>
          </a:p>
          <a:p>
            <a:r>
              <a:rPr lang="en-US" sz="2500" dirty="0"/>
              <a:t>Purchase and distribution of naloxone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05545-92BE-124F-B6B6-A792B457A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4708" y="2017953"/>
            <a:ext cx="4645152" cy="3441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OSAP Contact</a:t>
            </a:r>
          </a:p>
          <a:p>
            <a:r>
              <a:rPr lang="en-US" sz="2500" dirty="0"/>
              <a:t>Karen </a:t>
            </a:r>
            <a:r>
              <a:rPr lang="en-US" sz="2500" dirty="0" err="1"/>
              <a:t>Cheman</a:t>
            </a:r>
            <a:endParaRPr lang="en-US" sz="2500" dirty="0"/>
          </a:p>
          <a:p>
            <a:r>
              <a:rPr lang="en-US" sz="2500" dirty="0"/>
              <a:t>Rebecca </a:t>
            </a:r>
            <a:r>
              <a:rPr lang="en-US" sz="2500" dirty="0" err="1"/>
              <a:t>Leppala</a:t>
            </a:r>
            <a:r>
              <a:rPr lang="en-US" sz="2500" dirty="0"/>
              <a:t>, Interim Program Manager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15325F3-D52B-6B4D-9F89-8E1E3217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80981" y="5570651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61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43DFB-EC30-5440-B61D-738DC649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 – State Targeted Response to the Opioid Crisis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789-DA64-144D-B62E-7480BE6CE8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Reduces opioid overdose related deaths through the provision of prevention and harm reduction activities</a:t>
            </a:r>
          </a:p>
          <a:p>
            <a:r>
              <a:rPr lang="en-US" sz="2500" dirty="0"/>
              <a:t>Tribal opioid outreach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05545-92BE-124F-B6B6-A792B457A6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OSAP Contact</a:t>
            </a:r>
          </a:p>
          <a:p>
            <a:r>
              <a:rPr lang="en-US" sz="2500" dirty="0"/>
              <a:t>Karen </a:t>
            </a:r>
            <a:r>
              <a:rPr lang="en-US" sz="2500" dirty="0" err="1"/>
              <a:t>Cheman</a:t>
            </a:r>
            <a:endParaRPr lang="en-US" sz="2500" dirty="0"/>
          </a:p>
          <a:p>
            <a:r>
              <a:rPr lang="en-US" sz="2500" dirty="0"/>
              <a:t>Rebecca </a:t>
            </a:r>
            <a:r>
              <a:rPr lang="en-US" sz="2500" dirty="0" err="1"/>
              <a:t>Leppala</a:t>
            </a:r>
            <a:endParaRPr lang="en-US" sz="2500" dirty="0"/>
          </a:p>
          <a:p>
            <a:r>
              <a:rPr lang="en-US" sz="2500" dirty="0"/>
              <a:t>Jay Quintana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EF9467E-7211-8941-85D7-93E4D387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2135" y="5592037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260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477</Words>
  <Application>Microsoft Macintosh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Gallery</vt:lpstr>
      <vt:lpstr>Overview Office of substance abuse prevention (OSAP)  </vt:lpstr>
      <vt:lpstr>PowerPoint Presentation</vt:lpstr>
      <vt:lpstr>Team OSAP</vt:lpstr>
      <vt:lpstr>Current grants and their Acronyms</vt:lpstr>
      <vt:lpstr>SAPT - Substance Abuse Prevention &amp; Treatment Block Grant </vt:lpstr>
      <vt:lpstr>PFS 15 – Partnerships for Success 2015</vt:lpstr>
      <vt:lpstr>SPF Rx – Strategic Prevention Framework for Prescription Drugs</vt:lpstr>
      <vt:lpstr>PDO – Prevent Prescription Drug/Opioid Overdose-Related Deaths</vt:lpstr>
      <vt:lpstr>STR – State Targeted Response to the Opioid Crisis Extension</vt:lpstr>
      <vt:lpstr>Sor</vt:lpstr>
      <vt:lpstr>SOR – State Opioid Response Grant</vt:lpstr>
      <vt:lpstr>Tribal Nations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Office of substance abuse prevention (OSAP)  </dc:title>
  <dc:creator>Andrea Niehaus</dc:creator>
  <cp:lastModifiedBy>Andrea Niehaus</cp:lastModifiedBy>
  <cp:revision>38</cp:revision>
  <cp:lastPrinted>2019-08-06T17:06:15Z</cp:lastPrinted>
  <dcterms:created xsi:type="dcterms:W3CDTF">2019-08-05T22:57:55Z</dcterms:created>
  <dcterms:modified xsi:type="dcterms:W3CDTF">2019-08-06T21:01:46Z</dcterms:modified>
</cp:coreProperties>
</file>